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300" r:id="rId4"/>
    <p:sldId id="274" r:id="rId5"/>
    <p:sldId id="273" r:id="rId6"/>
    <p:sldId id="272" r:id="rId7"/>
    <p:sldId id="281" r:id="rId8"/>
    <p:sldId id="305" r:id="rId9"/>
    <p:sldId id="306" r:id="rId10"/>
    <p:sldId id="308" r:id="rId11"/>
    <p:sldId id="307" r:id="rId12"/>
    <p:sldId id="271" r:id="rId13"/>
    <p:sldId id="298" r:id="rId14"/>
    <p:sldId id="282" r:id="rId15"/>
    <p:sldId id="277" r:id="rId16"/>
    <p:sldId id="276" r:id="rId17"/>
    <p:sldId id="269" r:id="rId18"/>
    <p:sldId id="280" r:id="rId19"/>
    <p:sldId id="278" r:id="rId20"/>
    <p:sldId id="270" r:id="rId21"/>
    <p:sldId id="310" r:id="rId22"/>
    <p:sldId id="283" r:id="rId23"/>
    <p:sldId id="297" r:id="rId24"/>
    <p:sldId id="268" r:id="rId25"/>
    <p:sldId id="284" r:id="rId26"/>
    <p:sldId id="299" r:id="rId27"/>
    <p:sldId id="288" r:id="rId28"/>
    <p:sldId id="289" r:id="rId29"/>
    <p:sldId id="304" r:id="rId30"/>
    <p:sldId id="302" r:id="rId31"/>
    <p:sldId id="303" r:id="rId32"/>
    <p:sldId id="287" r:id="rId33"/>
    <p:sldId id="309" r:id="rId34"/>
    <p:sldId id="295" r:id="rId35"/>
    <p:sldId id="286" r:id="rId36"/>
    <p:sldId id="285" r:id="rId37"/>
    <p:sldId id="294" r:id="rId38"/>
    <p:sldId id="292" r:id="rId39"/>
    <p:sldId id="293" r:id="rId40"/>
    <p:sldId id="291" r:id="rId41"/>
    <p:sldId id="290" r:id="rId42"/>
    <p:sldId id="301" r:id="rId43"/>
    <p:sldId id="266" r:id="rId44"/>
    <p:sldId id="267" r:id="rId45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98" y="-108"/>
      </p:cViewPr>
      <p:guideLst>
        <p:guide orient="horz" pos="211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44C1-DA69-4324-8A84-4762D704BDB2}" type="datetimeFigureOut">
              <a:rPr lang="es-ES_tradnl" smtClean="0"/>
              <a:t>28/04/2019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28B0-3838-4162-ADAD-B7D4A1BF6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2612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44C1-DA69-4324-8A84-4762D704BDB2}" type="datetimeFigureOut">
              <a:rPr lang="es-ES_tradnl" smtClean="0"/>
              <a:t>28/04/2019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28B0-3838-4162-ADAD-B7D4A1BF6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1480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44C1-DA69-4324-8A84-4762D704BDB2}" type="datetimeFigureOut">
              <a:rPr lang="es-ES_tradnl" smtClean="0"/>
              <a:t>28/04/2019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28B0-3838-4162-ADAD-B7D4A1BF6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4080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44C1-DA69-4324-8A84-4762D704BDB2}" type="datetimeFigureOut">
              <a:rPr lang="es-ES_tradnl" smtClean="0"/>
              <a:t>28/04/2019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28B0-3838-4162-ADAD-B7D4A1BF6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4772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44C1-DA69-4324-8A84-4762D704BDB2}" type="datetimeFigureOut">
              <a:rPr lang="es-ES_tradnl" smtClean="0"/>
              <a:t>28/04/2019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28B0-3838-4162-ADAD-B7D4A1BF6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673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44C1-DA69-4324-8A84-4762D704BDB2}" type="datetimeFigureOut">
              <a:rPr lang="es-ES_tradnl" smtClean="0"/>
              <a:t>28/04/2019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28B0-3838-4162-ADAD-B7D4A1BF6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3373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44C1-DA69-4324-8A84-4762D704BDB2}" type="datetimeFigureOut">
              <a:rPr lang="es-ES_tradnl" smtClean="0"/>
              <a:t>28/04/2019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28B0-3838-4162-ADAD-B7D4A1BF6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8073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44C1-DA69-4324-8A84-4762D704BDB2}" type="datetimeFigureOut">
              <a:rPr lang="es-ES_tradnl" smtClean="0"/>
              <a:t>28/04/2019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28B0-3838-4162-ADAD-B7D4A1BF6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5931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44C1-DA69-4324-8A84-4762D704BDB2}" type="datetimeFigureOut">
              <a:rPr lang="es-ES_tradnl" smtClean="0"/>
              <a:t>28/04/2019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28B0-3838-4162-ADAD-B7D4A1BF6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1028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44C1-DA69-4324-8A84-4762D704BDB2}" type="datetimeFigureOut">
              <a:rPr lang="es-ES_tradnl" smtClean="0"/>
              <a:t>28/04/2019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28B0-3838-4162-ADAD-B7D4A1BF6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849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44C1-DA69-4324-8A84-4762D704BDB2}" type="datetimeFigureOut">
              <a:rPr lang="es-ES_tradnl" smtClean="0"/>
              <a:t>28/04/2019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28B0-3838-4162-ADAD-B7D4A1BF6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7960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44C1-DA69-4324-8A84-4762D704BDB2}" type="datetimeFigureOut">
              <a:rPr lang="es-ES_tradnl" smtClean="0"/>
              <a:t>28/04/2019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A28B0-3838-4162-ADAD-B7D4A1BF674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379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gi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WhkX-XJ29AA&amp;token=PLdrKwuyszObWnWfmEcQNdL3wbLHBXXmrY" TargetMode="Externa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gif"/><Relationship Id="rId4" Type="http://schemas.openxmlformats.org/officeDocument/2006/relationships/image" Target="../media/image4.png"/><Relationship Id="rId9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4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ítulo"/>
          <p:cNvSpPr>
            <a:spLocks noGrp="1"/>
          </p:cNvSpPr>
          <p:nvPr>
            <p:ph type="ctrTitle"/>
          </p:nvPr>
        </p:nvSpPr>
        <p:spPr>
          <a:xfrm>
            <a:off x="504664" y="1484784"/>
            <a:ext cx="8134672" cy="1470025"/>
          </a:xfrm>
        </p:spPr>
        <p:txBody>
          <a:bodyPr/>
          <a:lstStyle/>
          <a:p>
            <a:r>
              <a:rPr lang="es-ES_tradnl" b="1" dirty="0" smtClean="0">
                <a:latin typeface="Arial" pitchFamily="34" charset="0"/>
                <a:cs typeface="Arial" pitchFamily="34" charset="0"/>
              </a:rPr>
              <a:t>Los Aerosoles en la Antártida</a:t>
            </a:r>
            <a:endParaRPr lang="es-ES_tradnl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s-ES_tradn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Ramiro González</a:t>
            </a:r>
          </a:p>
          <a:p>
            <a:pPr algn="r"/>
            <a:r>
              <a:rPr lang="es-ES_tradn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I. E. S. Vega </a:t>
            </a:r>
            <a:r>
              <a:rPr lang="es-ES_tradnl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del Prado</a:t>
            </a:r>
            <a:endParaRPr lang="es-ES_tradnl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80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09736" y="0"/>
            <a:ext cx="7558608" cy="866527"/>
          </a:xfrm>
        </p:spPr>
        <p:txBody>
          <a:bodyPr/>
          <a:lstStyle/>
          <a:p>
            <a:pPr algn="l"/>
            <a:r>
              <a:rPr lang="es-ES_tradnl" dirty="0" smtClean="0">
                <a:latin typeface="Arial" pitchFamily="34" charset="0"/>
                <a:cs typeface="Arial" pitchFamily="34" charset="0"/>
              </a:rPr>
              <a:t>Tipos de Aerosoles</a:t>
            </a:r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12" y="650682"/>
            <a:ext cx="7192776" cy="537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3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09736" y="0"/>
            <a:ext cx="7558608" cy="866527"/>
          </a:xfrm>
        </p:spPr>
        <p:txBody>
          <a:bodyPr/>
          <a:lstStyle/>
          <a:p>
            <a:pPr algn="l"/>
            <a:r>
              <a:rPr lang="es-ES_tradnl" dirty="0" smtClean="0">
                <a:latin typeface="Arial" pitchFamily="34" charset="0"/>
                <a:cs typeface="Arial" pitchFamily="34" charset="0"/>
              </a:rPr>
              <a:t>Tipos de Aerosoles</a:t>
            </a:r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70955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35496" y="-171400"/>
            <a:ext cx="9036496" cy="1010543"/>
          </a:xfrm>
        </p:spPr>
        <p:txBody>
          <a:bodyPr>
            <a:normAutofit/>
          </a:bodyPr>
          <a:lstStyle/>
          <a:p>
            <a:r>
              <a:rPr lang="es-ES_tradnl" sz="4000" dirty="0" smtClean="0">
                <a:latin typeface="Arial" pitchFamily="34" charset="0"/>
                <a:cs typeface="Arial" pitchFamily="34" charset="0"/>
              </a:rPr>
              <a:t>¿Por qué estudiamos los Aerosoles?</a:t>
            </a:r>
            <a:endParaRPr lang="es-ES_tradnl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53092" y="1939792"/>
            <a:ext cx="7215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>
                <a:latin typeface="Arial" pitchFamily="34" charset="0"/>
                <a:cs typeface="Arial" pitchFamily="34" charset="0"/>
              </a:rPr>
              <a:t>Cambio climático                 Calidad del aire</a:t>
            </a:r>
            <a:endParaRPr lang="es-ES_tradnl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2936"/>
            <a:ext cx="4124095" cy="216024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2852936"/>
            <a:ext cx="360039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35496" y="-171400"/>
            <a:ext cx="9036496" cy="1010543"/>
          </a:xfrm>
        </p:spPr>
        <p:txBody>
          <a:bodyPr>
            <a:normAutofit/>
          </a:bodyPr>
          <a:lstStyle/>
          <a:p>
            <a:r>
              <a:rPr lang="es-ES_tradnl" sz="4000" dirty="0" smtClean="0">
                <a:latin typeface="Arial" pitchFamily="34" charset="0"/>
                <a:cs typeface="Arial" pitchFamily="34" charset="0"/>
              </a:rPr>
              <a:t>¿Por qué estudiamos los Aerosoles?</a:t>
            </a:r>
            <a:endParaRPr lang="es-ES_tradnl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70539" y="745540"/>
            <a:ext cx="2804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>
                <a:latin typeface="Arial" pitchFamily="34" charset="0"/>
                <a:cs typeface="Arial" pitchFamily="34" charset="0"/>
              </a:rPr>
              <a:t>Calidad del Aire:</a:t>
            </a:r>
            <a:endParaRPr lang="es-ES_tradnl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899592" y="1340768"/>
            <a:ext cx="7344816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Impacto</a:t>
            </a: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sobre</a:t>
            </a: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la </a:t>
            </a:r>
            <a:r>
              <a:rPr lang="en-US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salud</a:t>
            </a: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pública</a:t>
            </a:r>
            <a:r>
              <a:rPr lang="en-US" sz="2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200" dirty="0" smtClean="0">
              <a:latin typeface="Candara" pitchFamily="34" charset="0"/>
            </a:endParaRPr>
          </a:p>
        </p:txBody>
      </p:sp>
      <p:pic>
        <p:nvPicPr>
          <p:cNvPr id="14" name="Picture 2" descr="La contaminación ambiental mata cada día a unas 4.000 personas en Chi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2420888"/>
            <a:ext cx="5855636" cy="389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41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35496" y="-171400"/>
            <a:ext cx="9036496" cy="1010543"/>
          </a:xfrm>
        </p:spPr>
        <p:txBody>
          <a:bodyPr>
            <a:normAutofit/>
          </a:bodyPr>
          <a:lstStyle/>
          <a:p>
            <a:r>
              <a:rPr lang="es-ES_tradnl" sz="4000" dirty="0" smtClean="0">
                <a:latin typeface="Arial" pitchFamily="34" charset="0"/>
                <a:cs typeface="Arial" pitchFamily="34" charset="0"/>
              </a:rPr>
              <a:t>¿Por qué estudiamos los Aerosoles?</a:t>
            </a:r>
            <a:endParaRPr lang="es-ES_tradnl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70539" y="745540"/>
            <a:ext cx="3103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>
                <a:latin typeface="Arial" pitchFamily="34" charset="0"/>
                <a:cs typeface="Arial" pitchFamily="34" charset="0"/>
              </a:rPr>
              <a:t>Cambio Climático:</a:t>
            </a:r>
            <a:endParaRPr lang="es-ES_tradnl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68104"/>
            <a:ext cx="4680520" cy="355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3995936" y="4706560"/>
            <a:ext cx="51125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i="1" dirty="0"/>
              <a:t>IPCC, 2014: Climate Change 2014: Synthesis Report. Contribution of Working Groups I, II and III to the Fifth Assessment Report of </a:t>
            </a:r>
            <a:r>
              <a:rPr lang="en-US" sz="1400" i="1" dirty="0" smtClean="0"/>
              <a:t>the </a:t>
            </a:r>
            <a:r>
              <a:rPr lang="es-ES" sz="1400" i="1" dirty="0" smtClean="0"/>
              <a:t>IPCC, </a:t>
            </a:r>
            <a:r>
              <a:rPr lang="es-ES" sz="1400" i="1" dirty="0"/>
              <a:t>Geneva, </a:t>
            </a:r>
            <a:r>
              <a:rPr lang="es-ES" sz="1400" i="1" dirty="0" err="1"/>
              <a:t>Switzerland</a:t>
            </a:r>
            <a:r>
              <a:rPr lang="es-ES" sz="1400" i="1" dirty="0"/>
              <a:t>, 151 pp.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1844824"/>
            <a:ext cx="3888432" cy="275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09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35496" y="-171400"/>
            <a:ext cx="9036496" cy="1010543"/>
          </a:xfrm>
        </p:spPr>
        <p:txBody>
          <a:bodyPr>
            <a:normAutofit/>
          </a:bodyPr>
          <a:lstStyle/>
          <a:p>
            <a:r>
              <a:rPr lang="es-ES_tradnl" sz="4000" dirty="0" smtClean="0">
                <a:latin typeface="Arial" pitchFamily="34" charset="0"/>
                <a:cs typeface="Arial" pitchFamily="34" charset="0"/>
              </a:rPr>
              <a:t>¿Por qué estudiamos los Aerosoles?</a:t>
            </a:r>
            <a:endParaRPr lang="es-ES_tradnl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70539" y="745540"/>
            <a:ext cx="3103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>
                <a:latin typeface="Arial" pitchFamily="34" charset="0"/>
                <a:cs typeface="Arial" pitchFamily="34" charset="0"/>
              </a:rPr>
              <a:t>Cambio Climático:</a:t>
            </a:r>
            <a:endParaRPr lang="es-ES_tradnl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69" y="1772816"/>
            <a:ext cx="3314367" cy="184375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57" y="1772816"/>
            <a:ext cx="4536504" cy="1944216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13087" y="4141796"/>
            <a:ext cx="90332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latin typeface="Arial" pitchFamily="34" charset="0"/>
                <a:cs typeface="Arial" pitchFamily="34" charset="0"/>
              </a:rPr>
              <a:t>Los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objetivos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 que persigue el IPCC son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evaluar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 la información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científica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 relevante </a:t>
            </a:r>
            <a:r>
              <a:rPr lang="es-ES_tradnl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:</a:t>
            </a:r>
            <a:r>
              <a:rPr lang="es-ES_tradnl" dirty="0" smtClean="0">
                <a:latin typeface="Arial" pitchFamily="34" charset="0"/>
                <a:cs typeface="Arial" pitchFamily="34" charset="0"/>
              </a:rPr>
              <a:t>​</a:t>
            </a:r>
            <a:endParaRPr lang="es-ES_tradnl" dirty="0">
              <a:latin typeface="Arial" pitchFamily="34" charset="0"/>
              <a:cs typeface="Arial" pitchFamily="34" charset="0"/>
            </a:endParaRPr>
          </a:p>
          <a:p>
            <a:endParaRPr lang="es-ES_tradnl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dirty="0">
                <a:latin typeface="Arial" pitchFamily="34" charset="0"/>
                <a:cs typeface="Arial" pitchFamily="34" charset="0"/>
              </a:rPr>
              <a:t>El cambio climático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inducido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 por el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hombre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,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dirty="0">
                <a:latin typeface="Arial" pitchFamily="34" charset="0"/>
                <a:cs typeface="Arial" pitchFamily="34" charset="0"/>
              </a:rPr>
              <a:t>El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impacto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 del cambio climático inducido por el hombre.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dirty="0">
                <a:latin typeface="Arial" pitchFamily="34" charset="0"/>
                <a:cs typeface="Arial" pitchFamily="34" charset="0"/>
              </a:rPr>
              <a:t>Opciones de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adaptación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 y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mitigación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90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35496" y="-171400"/>
            <a:ext cx="9036496" cy="1010543"/>
          </a:xfrm>
        </p:spPr>
        <p:txBody>
          <a:bodyPr>
            <a:normAutofit/>
          </a:bodyPr>
          <a:lstStyle/>
          <a:p>
            <a:r>
              <a:rPr lang="es-ES_tradnl" sz="4000" dirty="0" smtClean="0">
                <a:latin typeface="Arial" pitchFamily="34" charset="0"/>
                <a:cs typeface="Arial" pitchFamily="34" charset="0"/>
              </a:rPr>
              <a:t>¿Por qué estudiamos los Aerosoles?</a:t>
            </a:r>
            <a:endParaRPr lang="es-ES_tradnl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70539" y="745540"/>
            <a:ext cx="3103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>
                <a:latin typeface="Arial" pitchFamily="34" charset="0"/>
                <a:cs typeface="Arial" pitchFamily="34" charset="0"/>
              </a:rPr>
              <a:t>Cambio Climático:</a:t>
            </a:r>
            <a:endParaRPr lang="es-ES_tradnl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35" y="1052736"/>
            <a:ext cx="7955805" cy="5581434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9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87424"/>
            <a:ext cx="7772400" cy="1470025"/>
          </a:xfrm>
        </p:spPr>
        <p:txBody>
          <a:bodyPr/>
          <a:lstStyle/>
          <a:p>
            <a:r>
              <a:rPr lang="es-ES_tradnl" dirty="0" smtClean="0"/>
              <a:t>¿Cómo medimos los aerosoles?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5"/>
          <a:stretch/>
        </p:blipFill>
        <p:spPr>
          <a:xfrm>
            <a:off x="1602007" y="1399130"/>
            <a:ext cx="5939985" cy="3974086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87424"/>
            <a:ext cx="7772400" cy="1470025"/>
          </a:xfrm>
        </p:spPr>
        <p:txBody>
          <a:bodyPr/>
          <a:lstStyle/>
          <a:p>
            <a:r>
              <a:rPr lang="es-ES_tradnl" dirty="0" smtClean="0"/>
              <a:t>¿Cómo medimos los aerosoles?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8050015" cy="4448693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45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87424"/>
            <a:ext cx="7772400" cy="1470025"/>
          </a:xfrm>
        </p:spPr>
        <p:txBody>
          <a:bodyPr/>
          <a:lstStyle/>
          <a:p>
            <a:r>
              <a:rPr lang="es-ES_tradnl" dirty="0" smtClean="0"/>
              <a:t>¿Cómo medimos los aerosoles?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9144000" cy="4445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7663" y="2178462"/>
            <a:ext cx="4443254" cy="249933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10" name="9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2" name="11 Marcador de contenido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41" y="1166018"/>
            <a:ext cx="6028318" cy="4525963"/>
          </a:xfrm>
        </p:spPr>
      </p:pic>
      <p:sp>
        <p:nvSpPr>
          <p:cNvPr id="8" name="7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3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07504" y="-315416"/>
            <a:ext cx="8856984" cy="1470025"/>
          </a:xfrm>
        </p:spPr>
        <p:txBody>
          <a:bodyPr/>
          <a:lstStyle/>
          <a:p>
            <a:r>
              <a:rPr lang="es-ES_tradnl" dirty="0" smtClean="0"/>
              <a:t>¿Dónde estudiamos los Aerosoles?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48" y="1268760"/>
            <a:ext cx="1438275" cy="1438275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902440"/>
            <a:ext cx="5508104" cy="309830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5" y="1484784"/>
            <a:ext cx="5328592" cy="268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07504" y="-315416"/>
            <a:ext cx="8856984" cy="1470025"/>
          </a:xfrm>
        </p:spPr>
        <p:txBody>
          <a:bodyPr/>
          <a:lstStyle/>
          <a:p>
            <a:r>
              <a:rPr lang="es-ES_tradnl" dirty="0" smtClean="0"/>
              <a:t>¿Dónde estudiamos los Aerosoles?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3 Título"/>
          <p:cNvSpPr txBox="1">
            <a:spLocks/>
          </p:cNvSpPr>
          <p:nvPr/>
        </p:nvSpPr>
        <p:spPr>
          <a:xfrm>
            <a:off x="143953" y="2622550"/>
            <a:ext cx="885698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dirty="0"/>
          </a:p>
        </p:txBody>
      </p:sp>
      <p:sp>
        <p:nvSpPr>
          <p:cNvPr id="2" name="1 Rectángulo"/>
          <p:cNvSpPr/>
          <p:nvPr/>
        </p:nvSpPr>
        <p:spPr>
          <a:xfrm>
            <a:off x="2468502" y="2942064"/>
            <a:ext cx="4207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800" dirty="0" smtClean="0">
                <a:hlinkClick r:id="rId5"/>
              </a:rPr>
              <a:t>Video Aerosoles</a:t>
            </a:r>
            <a:endParaRPr lang="es-ES_tradnl" sz="4800" dirty="0"/>
          </a:p>
        </p:txBody>
      </p:sp>
    </p:spTree>
    <p:extLst>
      <p:ext uri="{BB962C8B-B14F-4D97-AF65-F5344CB8AC3E}">
        <p14:creationId xmlns:p14="http://schemas.microsoft.com/office/powerpoint/2010/main" val="338250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07504" y="-315416"/>
            <a:ext cx="8856984" cy="1470025"/>
          </a:xfrm>
        </p:spPr>
        <p:txBody>
          <a:bodyPr/>
          <a:lstStyle/>
          <a:p>
            <a:r>
              <a:rPr lang="es-ES_tradnl" dirty="0" smtClean="0"/>
              <a:t>¿Dónde estudiamos los Aerosoles?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5316682" cy="205641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66" y="2661929"/>
            <a:ext cx="4875934" cy="4099861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771800" y="177281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latin typeface="Arial" pitchFamily="34" charset="0"/>
                <a:cs typeface="Arial" pitchFamily="34" charset="0"/>
              </a:rPr>
              <a:t>4500Km</a:t>
            </a:r>
            <a:endParaRPr lang="es-ES_tradnl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300192" y="450912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latin typeface="Arial" pitchFamily="34" charset="0"/>
                <a:cs typeface="Arial" pitchFamily="34" charset="0"/>
              </a:rPr>
              <a:t>12500Km</a:t>
            </a:r>
            <a:endParaRPr lang="es-ES_tradnl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9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07504" y="-315416"/>
            <a:ext cx="8856984" cy="1470025"/>
          </a:xfrm>
        </p:spPr>
        <p:txBody>
          <a:bodyPr/>
          <a:lstStyle/>
          <a:p>
            <a:r>
              <a:rPr lang="es-ES_tradnl" dirty="0" smtClean="0"/>
              <a:t>¿Dónde estudiamos los Aerosoles?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132284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6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1470025"/>
          </a:xfrm>
        </p:spPr>
        <p:txBody>
          <a:bodyPr/>
          <a:lstStyle/>
          <a:p>
            <a:r>
              <a:rPr lang="es-ES_tradnl" dirty="0" smtClean="0"/>
              <a:t>Aerosoles en la Antártida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23529" y="1443841"/>
            <a:ext cx="32403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itchFamily="34" charset="0"/>
                <a:cs typeface="Arial" pitchFamily="34" charset="0"/>
              </a:rPr>
              <a:t>Un lugar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alejado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 de fuentes de aerosol de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origen humano 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(útil para estudiar el aerosol de fondo).</a:t>
            </a:r>
          </a:p>
          <a:p>
            <a:endParaRPr lang="es-ES_tradnl" dirty="0">
              <a:latin typeface="Arial" pitchFamily="34" charset="0"/>
              <a:cs typeface="Arial" pitchFamily="34" charset="0"/>
            </a:endParaRPr>
          </a:p>
          <a:p>
            <a:r>
              <a:rPr lang="es-ES_tradnl" dirty="0">
                <a:latin typeface="Arial" pitchFamily="34" charset="0"/>
                <a:cs typeface="Arial" pitchFamily="34" charset="0"/>
              </a:rPr>
              <a:t>	Los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cambios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 en el aerosol presente en la Antártida, y por tanto en el balance </a:t>
            </a:r>
            <a:r>
              <a:rPr lang="es-ES_tradnl" dirty="0" err="1" smtClean="0">
                <a:latin typeface="Arial" pitchFamily="34" charset="0"/>
                <a:cs typeface="Arial" pitchFamily="34" charset="0"/>
              </a:rPr>
              <a:t>enérgetico</a:t>
            </a:r>
            <a:r>
              <a:rPr lang="es-ES_tradnl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puede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modificar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 el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calentamiento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 o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enfriamiento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 de la superficie terrestre, y por tanto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contribuir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 de alguna forma al deshielo.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153" y="1772816"/>
            <a:ext cx="5292080" cy="2976795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60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1470025"/>
          </a:xfrm>
        </p:spPr>
        <p:txBody>
          <a:bodyPr/>
          <a:lstStyle/>
          <a:p>
            <a:r>
              <a:rPr lang="es-ES_tradnl" dirty="0" smtClean="0"/>
              <a:t>Aerosoles en la Antártida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776142"/>
            <a:ext cx="5688798" cy="5373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2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1470025"/>
          </a:xfrm>
        </p:spPr>
        <p:txBody>
          <a:bodyPr/>
          <a:lstStyle/>
          <a:p>
            <a:r>
              <a:rPr lang="es-ES_tradnl" dirty="0" smtClean="0"/>
              <a:t>Aerosoles en la Antártida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56176" y="5226707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latin typeface="Arial" pitchFamily="34" charset="0"/>
                <a:cs typeface="Arial" pitchFamily="34" charset="0"/>
              </a:rPr>
              <a:t>Dificultades</a:t>
            </a:r>
          </a:p>
          <a:p>
            <a:r>
              <a:rPr lang="es-ES_tradnl" dirty="0" err="1" smtClean="0">
                <a:latin typeface="Arial" pitchFamily="34" charset="0"/>
                <a:cs typeface="Arial" pitchFamily="34" charset="0"/>
              </a:rPr>
              <a:t>Locaclizacion</a:t>
            </a:r>
            <a:endParaRPr lang="es-ES_tradnl" dirty="0" smtClean="0">
              <a:latin typeface="Arial" pitchFamily="34" charset="0"/>
              <a:cs typeface="Arial" pitchFamily="34" charset="0"/>
            </a:endParaRPr>
          </a:p>
          <a:p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37" y="790575"/>
            <a:ext cx="5876925" cy="527685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3851920" y="3284984"/>
            <a:ext cx="504056" cy="792088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10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18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1470025"/>
          </a:xfrm>
        </p:spPr>
        <p:txBody>
          <a:bodyPr/>
          <a:lstStyle/>
          <a:p>
            <a:r>
              <a:rPr lang="es-ES_tradnl" dirty="0" smtClean="0"/>
              <a:t>Aerosoles en la Antártida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376" y="1066763"/>
            <a:ext cx="3519247" cy="5428224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8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1470025"/>
          </a:xfrm>
        </p:spPr>
        <p:txBody>
          <a:bodyPr/>
          <a:lstStyle/>
          <a:p>
            <a:r>
              <a:rPr lang="es-ES_tradnl" dirty="0" smtClean="0"/>
              <a:t>Aerosoles en la Antártida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5" b="62225"/>
          <a:stretch/>
        </p:blipFill>
        <p:spPr>
          <a:xfrm>
            <a:off x="867600" y="657835"/>
            <a:ext cx="7408800" cy="6091557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Elipse"/>
          <p:cNvSpPr/>
          <p:nvPr/>
        </p:nvSpPr>
        <p:spPr>
          <a:xfrm>
            <a:off x="3923928" y="3320370"/>
            <a:ext cx="216024" cy="216024"/>
          </a:xfrm>
          <a:prstGeom prst="ellipse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10 Elipse"/>
          <p:cNvSpPr/>
          <p:nvPr/>
        </p:nvSpPr>
        <p:spPr>
          <a:xfrm>
            <a:off x="3815916" y="2828502"/>
            <a:ext cx="648072" cy="432048"/>
          </a:xfrm>
          <a:prstGeom prst="ellipse">
            <a:avLst/>
          </a:prstGeom>
          <a:solidFill>
            <a:schemeClr val="accent1">
              <a:alpha val="19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11 Elipse"/>
          <p:cNvSpPr/>
          <p:nvPr/>
        </p:nvSpPr>
        <p:spPr>
          <a:xfrm>
            <a:off x="5652120" y="4797152"/>
            <a:ext cx="288032" cy="288032"/>
          </a:xfrm>
          <a:prstGeom prst="ellipse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464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685800"/>
            <a:ext cx="8791575" cy="5486400"/>
          </a:xfrm>
          <a:prstGeom prst="rect">
            <a:avLst/>
          </a:prstGeom>
        </p:spPr>
      </p:pic>
      <p:sp>
        <p:nvSpPr>
          <p:cNvPr id="3" name="2 Elipse"/>
          <p:cNvSpPr/>
          <p:nvPr/>
        </p:nvSpPr>
        <p:spPr>
          <a:xfrm>
            <a:off x="4932040" y="2060848"/>
            <a:ext cx="216024" cy="216024"/>
          </a:xfrm>
          <a:prstGeom prst="ellipse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7 Elipse"/>
          <p:cNvSpPr/>
          <p:nvPr/>
        </p:nvSpPr>
        <p:spPr>
          <a:xfrm>
            <a:off x="4788024" y="1556792"/>
            <a:ext cx="648072" cy="432048"/>
          </a:xfrm>
          <a:prstGeom prst="ellipse">
            <a:avLst/>
          </a:prstGeom>
          <a:solidFill>
            <a:schemeClr val="accent1">
              <a:alpha val="19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9 Elipse"/>
          <p:cNvSpPr/>
          <p:nvPr/>
        </p:nvSpPr>
        <p:spPr>
          <a:xfrm>
            <a:off x="6516216" y="3429000"/>
            <a:ext cx="288032" cy="288032"/>
          </a:xfrm>
          <a:prstGeom prst="ellipse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3 Título"/>
          <p:cNvSpPr txBox="1">
            <a:spLocks/>
          </p:cNvSpPr>
          <p:nvPr/>
        </p:nvSpPr>
        <p:spPr>
          <a:xfrm>
            <a:off x="685800" y="-38742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dirty="0"/>
              <a:t>¿</a:t>
            </a:r>
            <a:r>
              <a:rPr lang="es-ES_tradnl" dirty="0" smtClean="0"/>
              <a:t>Dónde los medimos?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7638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14" y="1052736"/>
            <a:ext cx="1791174" cy="1791174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052736"/>
            <a:ext cx="2417473" cy="2159989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70" y="3506697"/>
            <a:ext cx="3116459" cy="266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6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64" y="3717598"/>
            <a:ext cx="3419872" cy="256490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89" y="548680"/>
            <a:ext cx="7392821" cy="3168352"/>
          </a:xfrm>
          <a:prstGeom prst="rect">
            <a:avLst/>
          </a:prstGeom>
        </p:spPr>
      </p:pic>
      <p:sp>
        <p:nvSpPr>
          <p:cNvPr id="8" name="3 Título"/>
          <p:cNvSpPr txBox="1">
            <a:spLocks/>
          </p:cNvSpPr>
          <p:nvPr/>
        </p:nvSpPr>
        <p:spPr>
          <a:xfrm>
            <a:off x="685800" y="-38742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dirty="0"/>
              <a:t>¿</a:t>
            </a:r>
            <a:r>
              <a:rPr lang="es-ES_tradnl" dirty="0" smtClean="0"/>
              <a:t>Dónde los medimos?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76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19" y="623243"/>
            <a:ext cx="7776864" cy="5832648"/>
          </a:xfrm>
          <a:prstGeom prst="rect">
            <a:avLst/>
          </a:prstGeom>
        </p:spPr>
      </p:pic>
      <p:sp>
        <p:nvSpPr>
          <p:cNvPr id="8" name="3 Título"/>
          <p:cNvSpPr txBox="1">
            <a:spLocks/>
          </p:cNvSpPr>
          <p:nvPr/>
        </p:nvSpPr>
        <p:spPr>
          <a:xfrm>
            <a:off x="685800" y="-38742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dirty="0"/>
              <a:t>¿</a:t>
            </a:r>
            <a:r>
              <a:rPr lang="es-ES_tradnl" dirty="0" smtClean="0"/>
              <a:t>Dónde los medimos?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1972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1470025"/>
          </a:xfrm>
        </p:spPr>
        <p:txBody>
          <a:bodyPr/>
          <a:lstStyle/>
          <a:p>
            <a:r>
              <a:rPr lang="es-ES_tradnl" dirty="0" smtClean="0"/>
              <a:t>Aerosoles en la Antártida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56176" y="5226707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latin typeface="Arial" pitchFamily="34" charset="0"/>
                <a:cs typeface="Arial" pitchFamily="34" charset="0"/>
              </a:rPr>
              <a:t>Dificultades</a:t>
            </a:r>
          </a:p>
          <a:p>
            <a:r>
              <a:rPr lang="es-ES_tradnl" dirty="0" err="1" smtClean="0">
                <a:latin typeface="Arial" pitchFamily="34" charset="0"/>
                <a:cs typeface="Arial" pitchFamily="34" charset="0"/>
              </a:rPr>
              <a:t>Locaclizacion</a:t>
            </a:r>
            <a:endParaRPr lang="es-ES_tradnl" dirty="0" smtClean="0">
              <a:latin typeface="Arial" pitchFamily="34" charset="0"/>
              <a:cs typeface="Arial" pitchFamily="34" charset="0"/>
            </a:endParaRPr>
          </a:p>
          <a:p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2" y="852409"/>
            <a:ext cx="7768840" cy="515851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2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2" y="692696"/>
            <a:ext cx="7164288" cy="5373216"/>
          </a:xfrm>
          <a:prstGeom prst="rect">
            <a:avLst/>
          </a:prstGeom>
        </p:spPr>
      </p:pic>
      <p:sp>
        <p:nvSpPr>
          <p:cNvPr id="10" name="3 Título"/>
          <p:cNvSpPr txBox="1">
            <a:spLocks/>
          </p:cNvSpPr>
          <p:nvPr/>
        </p:nvSpPr>
        <p:spPr>
          <a:xfrm>
            <a:off x="685800" y="-31541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Aerosoles en la Antártida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433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1470025"/>
          </a:xfrm>
        </p:spPr>
        <p:txBody>
          <a:bodyPr/>
          <a:lstStyle/>
          <a:p>
            <a:r>
              <a:rPr lang="es-ES_tradnl" dirty="0" smtClean="0"/>
              <a:t>Aerosoles en la Antártida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56176" y="5226707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latin typeface="Arial" pitchFamily="34" charset="0"/>
                <a:cs typeface="Arial" pitchFamily="34" charset="0"/>
              </a:rPr>
              <a:t>Dificultades</a:t>
            </a:r>
          </a:p>
          <a:p>
            <a:r>
              <a:rPr lang="es-ES_tradnl" dirty="0" err="1" smtClean="0">
                <a:latin typeface="Arial" pitchFamily="34" charset="0"/>
                <a:cs typeface="Arial" pitchFamily="34" charset="0"/>
              </a:rPr>
              <a:t>Locaclizacion</a:t>
            </a:r>
            <a:endParaRPr lang="es-ES_tradnl" dirty="0" smtClean="0">
              <a:latin typeface="Arial" pitchFamily="34" charset="0"/>
              <a:cs typeface="Arial" pitchFamily="34" charset="0"/>
            </a:endParaRPr>
          </a:p>
          <a:p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5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1470025"/>
          </a:xfrm>
        </p:spPr>
        <p:txBody>
          <a:bodyPr/>
          <a:lstStyle/>
          <a:p>
            <a:r>
              <a:rPr lang="es-ES_tradnl" dirty="0" smtClean="0"/>
              <a:t>Aerosoles en la Antártida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55125"/>
            <a:ext cx="7884368" cy="5266163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34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1470025"/>
          </a:xfrm>
        </p:spPr>
        <p:txBody>
          <a:bodyPr/>
          <a:lstStyle/>
          <a:p>
            <a:r>
              <a:rPr lang="es-ES_tradnl" dirty="0" smtClean="0"/>
              <a:t>Aerosoles en la Antártida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3769" y="-1090150"/>
            <a:ext cx="4176466" cy="9038301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53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1470025"/>
          </a:xfrm>
        </p:spPr>
        <p:txBody>
          <a:bodyPr/>
          <a:lstStyle/>
          <a:p>
            <a:r>
              <a:rPr lang="es-ES_tradnl" dirty="0" smtClean="0"/>
              <a:t>Aerosoles en la Antártida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080" y="1999107"/>
            <a:ext cx="5084057" cy="285978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9862" y="1999107"/>
            <a:ext cx="5084058" cy="285978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123728" y="126876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latin typeface="Arial" pitchFamily="34" charset="0"/>
                <a:cs typeface="Arial" pitchFamily="34" charset="0"/>
              </a:rPr>
              <a:t>Cámara todo cielo</a:t>
            </a:r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423996" y="126876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latin typeface="Arial" pitchFamily="34" charset="0"/>
                <a:cs typeface="Arial" pitchFamily="34" charset="0"/>
              </a:rPr>
              <a:t>Fotómetro</a:t>
            </a:r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1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1470025"/>
          </a:xfrm>
        </p:spPr>
        <p:txBody>
          <a:bodyPr/>
          <a:lstStyle/>
          <a:p>
            <a:r>
              <a:rPr lang="es-ES_tradnl" dirty="0" smtClean="0"/>
              <a:t>Aerosoles en la Antártida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5" t="11887" r="18412" b="7880"/>
          <a:stretch/>
        </p:blipFill>
        <p:spPr bwMode="auto">
          <a:xfrm>
            <a:off x="3167108" y="971702"/>
            <a:ext cx="2809783" cy="496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4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1470025"/>
          </a:xfrm>
        </p:spPr>
        <p:txBody>
          <a:bodyPr/>
          <a:lstStyle/>
          <a:p>
            <a:r>
              <a:rPr lang="es-ES_tradnl" dirty="0" smtClean="0"/>
              <a:t>Aerosoles en la Antártida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8" name="Picture 2" descr="https://pbs.twimg.com/media/DpOOcpWXUAALhL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787" y="1196752"/>
            <a:ext cx="4899485" cy="489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2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216380" y="44624"/>
            <a:ext cx="8676100" cy="648073"/>
          </a:xfrm>
        </p:spPr>
        <p:txBody>
          <a:bodyPr>
            <a:noAutofit/>
          </a:bodyPr>
          <a:lstStyle/>
          <a:p>
            <a:r>
              <a:rPr lang="es-ES_tradnl" sz="3600" dirty="0" smtClean="0">
                <a:latin typeface="Arial" pitchFamily="34" charset="0"/>
                <a:cs typeface="Arial" pitchFamily="34" charset="0"/>
              </a:rPr>
              <a:t>Grupo de Óptica Atmosférica GOA-</a:t>
            </a:r>
            <a:r>
              <a:rPr lang="es-ES_tradnl" sz="3600" dirty="0" err="1" smtClean="0">
                <a:latin typeface="Arial" pitchFamily="34" charset="0"/>
                <a:cs typeface="Arial" pitchFamily="34" charset="0"/>
              </a:rPr>
              <a:t>UVa</a:t>
            </a:r>
            <a:endParaRPr lang="es-ES_tradnl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10" name="Picture 16" descr="E:\Documents\_Valladolid\RIMA\ACTRIS-2\Newsletter\Galeria_UVa\20160613_124754 - copi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/>
          <a:stretch/>
        </p:blipFill>
        <p:spPr bwMode="auto">
          <a:xfrm>
            <a:off x="5599246" y="774743"/>
            <a:ext cx="2842104" cy="167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://sona.opt.cie.uva.es/site_media/skycamera/goa/2016/1/15/13/sona_uva_160115_131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60" y="4350820"/>
            <a:ext cx="2982711" cy="223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29465" r="20799" b="33534"/>
          <a:stretch>
            <a:fillRect/>
          </a:stretch>
        </p:blipFill>
        <p:spPr bwMode="auto">
          <a:xfrm>
            <a:off x="205199" y="764704"/>
            <a:ext cx="5033375" cy="183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DSC_026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3" t="33633" r="39095" b="27496"/>
          <a:stretch/>
        </p:blipFill>
        <p:spPr bwMode="auto">
          <a:xfrm>
            <a:off x="266351" y="3907516"/>
            <a:ext cx="3718973" cy="272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Aerosol Robotic Network (AERONET)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55"/>
          <a:stretch/>
        </p:blipFill>
        <p:spPr bwMode="auto">
          <a:xfrm>
            <a:off x="6831230" y="3791074"/>
            <a:ext cx="2268442" cy="67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ASA Logo - Goddard Space Flight Cente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139952" y="2924944"/>
            <a:ext cx="5033443" cy="95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979712" y="2636912"/>
            <a:ext cx="6912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163" lvl="1" indent="-30163" algn="just">
              <a:tabLst>
                <a:tab pos="95250" algn="l"/>
              </a:tabLst>
            </a:pPr>
            <a:r>
              <a:rPr lang="es-ES" dirty="0"/>
              <a:t>-   GOA-</a:t>
            </a:r>
            <a:r>
              <a:rPr lang="es-ES" dirty="0" err="1"/>
              <a:t>UVa</a:t>
            </a:r>
            <a:r>
              <a:rPr lang="es-ES" dirty="0"/>
              <a:t> </a:t>
            </a:r>
            <a:r>
              <a:rPr lang="es-ES" dirty="0" smtClean="0"/>
              <a:t>en 1995, Grupo </a:t>
            </a:r>
            <a:r>
              <a:rPr lang="es-ES" dirty="0"/>
              <a:t>de Investigación Reconocido </a:t>
            </a:r>
            <a:r>
              <a:rPr lang="es-ES" dirty="0" smtClean="0"/>
              <a:t>y Unidad de Investigación Consolidada.</a:t>
            </a:r>
            <a:endParaRPr lang="es-ES" dirty="0"/>
          </a:p>
          <a:p>
            <a:pPr marL="30163" lvl="1" indent="-30163" algn="just">
              <a:tabLst>
                <a:tab pos="95250" algn="l"/>
              </a:tabLst>
            </a:pPr>
            <a:endParaRPr lang="es-ES" dirty="0" smtClean="0"/>
          </a:p>
          <a:p>
            <a:pPr marL="285750" lvl="1" indent="-285750" algn="just">
              <a:buFontTx/>
              <a:buChar char="-"/>
              <a:tabLst>
                <a:tab pos="95250" algn="l"/>
              </a:tabLst>
            </a:pPr>
            <a:r>
              <a:rPr lang="es-ES" dirty="0" smtClean="0"/>
              <a:t>Instalación </a:t>
            </a:r>
            <a:r>
              <a:rPr lang="es-ES" dirty="0"/>
              <a:t>de calibración de </a:t>
            </a:r>
            <a:r>
              <a:rPr lang="es-ES" dirty="0" smtClean="0"/>
              <a:t>AERONET</a:t>
            </a:r>
          </a:p>
          <a:p>
            <a:pPr marL="0" lvl="1" algn="just">
              <a:tabLst>
                <a:tab pos="95250" algn="l"/>
              </a:tabLst>
            </a:pPr>
            <a:endParaRPr lang="es-ES" dirty="0" smtClean="0"/>
          </a:p>
          <a:p>
            <a:pPr marL="285750" lvl="1" indent="-285750" algn="just">
              <a:buFontTx/>
              <a:buChar char="-"/>
              <a:tabLst>
                <a:tab pos="95250" algn="l"/>
              </a:tabLst>
            </a:pPr>
            <a:r>
              <a:rPr lang="es-ES" dirty="0" smtClean="0"/>
              <a:t>Laboratorio </a:t>
            </a:r>
            <a:r>
              <a:rPr lang="es-ES" dirty="0"/>
              <a:t>de Óptica en la Facultad de </a:t>
            </a:r>
            <a:r>
              <a:rPr lang="es-ES" dirty="0" smtClean="0"/>
              <a:t>Ciencias.</a:t>
            </a:r>
            <a:endParaRPr lang="es-ES" dirty="0"/>
          </a:p>
          <a:p>
            <a:pPr marL="0" lvl="1" algn="just">
              <a:tabLst>
                <a:tab pos="95250" algn="l"/>
              </a:tabLst>
            </a:pPr>
            <a:endParaRPr lang="es-ES" dirty="0" smtClean="0"/>
          </a:p>
          <a:p>
            <a:pPr marL="285750" lvl="1" indent="-285750" algn="just">
              <a:buFontTx/>
              <a:buChar char="-"/>
              <a:tabLst>
                <a:tab pos="95250" algn="l"/>
              </a:tabLst>
            </a:pPr>
            <a:r>
              <a:rPr lang="es-ES" dirty="0" smtClean="0"/>
              <a:t>Grupo multidisciplinar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811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1470025"/>
          </a:xfrm>
        </p:spPr>
        <p:txBody>
          <a:bodyPr/>
          <a:lstStyle/>
          <a:p>
            <a:r>
              <a:rPr lang="es-ES_tradnl" dirty="0" smtClean="0"/>
              <a:t>Aerosoles en la Antártida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8" name="Picture 4" descr="D:\GOA\POLAR\MARAMBIO\DATOS\camara\fotos_prueba\MarambioViaLacte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75738"/>
            <a:ext cx="5707966" cy="55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71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1470025"/>
          </a:xfrm>
        </p:spPr>
        <p:txBody>
          <a:bodyPr/>
          <a:lstStyle/>
          <a:p>
            <a:r>
              <a:rPr lang="es-ES_tradnl" dirty="0" smtClean="0"/>
              <a:t>Aerosoles en la Antártida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3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1470025"/>
          </a:xfrm>
        </p:spPr>
        <p:txBody>
          <a:bodyPr/>
          <a:lstStyle/>
          <a:p>
            <a:r>
              <a:rPr lang="es-ES_tradnl" dirty="0" smtClean="0"/>
              <a:t>Aerosoles en la Antártida</a:t>
            </a:r>
            <a:endParaRPr lang="es-ES_tradn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57" y="1196752"/>
            <a:ext cx="6427886" cy="48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Vídeo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4391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89320"/>
            <a:ext cx="7483535" cy="4115944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547664" y="305361"/>
            <a:ext cx="60486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GRACIAS POR VUESTRA ATENCIÓN</a:t>
            </a:r>
          </a:p>
        </p:txBody>
      </p:sp>
    </p:spTree>
    <p:extLst>
      <p:ext uri="{BB962C8B-B14F-4D97-AF65-F5344CB8AC3E}">
        <p14:creationId xmlns:p14="http://schemas.microsoft.com/office/powerpoint/2010/main" val="378471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-3270" y="1"/>
            <a:ext cx="9039766" cy="836712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latin typeface="Arial" pitchFamily="34" charset="0"/>
                <a:cs typeface="Arial" pitchFamily="34" charset="0"/>
              </a:rPr>
              <a:t>¿Qué son los Aerosoles Atmosféricos?</a:t>
            </a:r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54" y="1112758"/>
            <a:ext cx="7103372" cy="5022502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73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09736" y="0"/>
            <a:ext cx="7558608" cy="866527"/>
          </a:xfrm>
        </p:spPr>
        <p:txBody>
          <a:bodyPr/>
          <a:lstStyle/>
          <a:p>
            <a:pPr algn="l"/>
            <a:r>
              <a:rPr lang="es-ES_tradnl" dirty="0" smtClean="0">
                <a:latin typeface="Arial" pitchFamily="34" charset="0"/>
                <a:cs typeface="Arial" pitchFamily="34" charset="0"/>
              </a:rPr>
              <a:t>Tipos de Aerosoles</a:t>
            </a:r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16" name="Picture 38" descr="Resultado de imagen para MODIS biomass burning portugal fire true col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1854" y="404664"/>
            <a:ext cx="3260626" cy="2171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0" descr="Imagen relacionad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278" y="2360429"/>
            <a:ext cx="2905125" cy="1924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2" descr="Resultado de imagen para polvo sahariano calim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1854" y="3872597"/>
            <a:ext cx="3253705" cy="2155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0" descr="Resultado de imagen para incendio canad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286" y="776253"/>
            <a:ext cx="3328369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32" descr="Resultado de imagen para saharan deser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7278" y="4448661"/>
            <a:ext cx="2808312" cy="1637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36" descr="Imagen relacionada"/>
          <p:cNvPicPr>
            <a:picLocks noChangeAspect="1" noChangeArrowheads="1"/>
          </p:cNvPicPr>
          <p:nvPr/>
        </p:nvPicPr>
        <p:blipFill>
          <a:blip r:embed="rId10" cstate="print"/>
          <a:srcRect l="13302" t="4097" r="22406" b="24196"/>
          <a:stretch>
            <a:fillRect/>
          </a:stretch>
        </p:blipFill>
        <p:spPr bwMode="auto">
          <a:xfrm>
            <a:off x="5055790" y="2288421"/>
            <a:ext cx="208823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21 Flecha derecha"/>
          <p:cNvSpPr/>
          <p:nvPr/>
        </p:nvSpPr>
        <p:spPr>
          <a:xfrm>
            <a:off x="3039566" y="3080509"/>
            <a:ext cx="2160240" cy="79208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Flecha derecha"/>
          <p:cNvSpPr/>
          <p:nvPr/>
        </p:nvSpPr>
        <p:spPr>
          <a:xfrm>
            <a:off x="3111574" y="5024725"/>
            <a:ext cx="2592288" cy="79208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Flecha derecha"/>
          <p:cNvSpPr/>
          <p:nvPr/>
        </p:nvSpPr>
        <p:spPr>
          <a:xfrm>
            <a:off x="3687638" y="992277"/>
            <a:ext cx="2160240" cy="79208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93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09736" y="0"/>
            <a:ext cx="7558608" cy="866527"/>
          </a:xfrm>
        </p:spPr>
        <p:txBody>
          <a:bodyPr/>
          <a:lstStyle/>
          <a:p>
            <a:pPr algn="l"/>
            <a:r>
              <a:rPr lang="es-ES_tradnl" dirty="0" smtClean="0">
                <a:latin typeface="Arial" pitchFamily="34" charset="0"/>
                <a:cs typeface="Arial" pitchFamily="34" charset="0"/>
              </a:rPr>
              <a:t>Tipos de Aerosoles</a:t>
            </a:r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pic>
        <p:nvPicPr>
          <p:cNvPr id="8" name="Picture 4" descr="Imagen relaciona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764704"/>
            <a:ext cx="393507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8" descr="Imagen relacionada"/>
          <p:cNvPicPr>
            <a:picLocks noChangeAspect="1" noChangeArrowheads="1"/>
          </p:cNvPicPr>
          <p:nvPr/>
        </p:nvPicPr>
        <p:blipFill>
          <a:blip r:embed="rId6" cstate="print"/>
          <a:srcRect l="11993" t="8585" r="3402" b="7416"/>
          <a:stretch>
            <a:fillRect/>
          </a:stretch>
        </p:blipFill>
        <p:spPr bwMode="auto">
          <a:xfrm>
            <a:off x="4932040" y="3645024"/>
            <a:ext cx="4104456" cy="271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Resultado de imagen para tamaño del polen"/>
          <p:cNvPicPr>
            <a:picLocks noChangeAspect="1" noChangeArrowheads="1"/>
          </p:cNvPicPr>
          <p:nvPr/>
        </p:nvPicPr>
        <p:blipFill>
          <a:blip r:embed="rId7" cstate="print"/>
          <a:srcRect l="17325" r="7076" b="15610"/>
          <a:stretch>
            <a:fillRect/>
          </a:stretch>
        </p:blipFill>
        <p:spPr bwMode="auto">
          <a:xfrm>
            <a:off x="5004048" y="3694966"/>
            <a:ext cx="1594330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4" descr="Resultado de imagen para chimeneas ciudad"/>
          <p:cNvPicPr>
            <a:picLocks noChangeAspect="1" noChangeArrowheads="1"/>
          </p:cNvPicPr>
          <p:nvPr/>
        </p:nvPicPr>
        <p:blipFill>
          <a:blip r:embed="rId8" cstate="print"/>
          <a:srcRect t="17684" r="40317"/>
          <a:stretch>
            <a:fillRect/>
          </a:stretch>
        </p:blipFill>
        <p:spPr bwMode="auto">
          <a:xfrm>
            <a:off x="5580112" y="764704"/>
            <a:ext cx="343422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Resultado de imagen para sea spray aeroso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3573016"/>
            <a:ext cx="3955958" cy="2569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13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3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09736" y="0"/>
            <a:ext cx="7558608" cy="866527"/>
          </a:xfrm>
        </p:spPr>
        <p:txBody>
          <a:bodyPr/>
          <a:lstStyle/>
          <a:p>
            <a:pPr algn="l"/>
            <a:r>
              <a:rPr lang="es-ES_tradnl" dirty="0" smtClean="0">
                <a:latin typeface="Arial" pitchFamily="34" charset="0"/>
                <a:cs typeface="Arial" pitchFamily="34" charset="0"/>
              </a:rPr>
              <a:t>Tipos de Aerosoles</a:t>
            </a:r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45" y="738272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1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09736" y="0"/>
            <a:ext cx="7558608" cy="866527"/>
          </a:xfrm>
        </p:spPr>
        <p:txBody>
          <a:bodyPr/>
          <a:lstStyle/>
          <a:p>
            <a:pPr algn="l"/>
            <a:r>
              <a:rPr lang="es-ES_tradnl" dirty="0" smtClean="0">
                <a:latin typeface="Arial" pitchFamily="34" charset="0"/>
                <a:cs typeface="Arial" pitchFamily="34" charset="0"/>
              </a:rPr>
              <a:t>Tipos de Aerosoles</a:t>
            </a:r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512080" cy="512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7312"/>
            <a:ext cx="573123" cy="5120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1" y="6150037"/>
            <a:ext cx="702027" cy="599355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7884368" y="638006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s-ES_tradnl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goauva</a:t>
            </a:r>
            <a:endParaRPr lang="es-ES_trad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955"/>
            <a:ext cx="9144000" cy="527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446</Words>
  <Application>Microsoft Office PowerPoint</Application>
  <PresentationFormat>Presentación en pantalla (4:3)</PresentationFormat>
  <Paragraphs>115</Paragraphs>
  <Slides>44</Slides>
  <Notes>0</Notes>
  <HiddenSlides>3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Tema de Office</vt:lpstr>
      <vt:lpstr>Los Aerosoles en la Antártida</vt:lpstr>
      <vt:lpstr>Presentación de PowerPoint</vt:lpstr>
      <vt:lpstr>Presentación de PowerPoint</vt:lpstr>
      <vt:lpstr>Grupo de Óptica Atmosférica GOA-UVa</vt:lpstr>
      <vt:lpstr>¿Qué son los Aerosoles Atmosféricos?</vt:lpstr>
      <vt:lpstr>Tipos de Aerosoles</vt:lpstr>
      <vt:lpstr>Tipos de Aerosoles</vt:lpstr>
      <vt:lpstr>Tipos de Aerosoles</vt:lpstr>
      <vt:lpstr>Tipos de Aerosoles</vt:lpstr>
      <vt:lpstr>Tipos de Aerosoles</vt:lpstr>
      <vt:lpstr>Tipos de Aerosoles</vt:lpstr>
      <vt:lpstr>¿Por qué estudiamos los Aerosoles?</vt:lpstr>
      <vt:lpstr>¿Por qué estudiamos los Aerosoles?</vt:lpstr>
      <vt:lpstr>¿Por qué estudiamos los Aerosoles?</vt:lpstr>
      <vt:lpstr>¿Por qué estudiamos los Aerosoles?</vt:lpstr>
      <vt:lpstr>¿Por qué estudiamos los Aerosoles?</vt:lpstr>
      <vt:lpstr>¿Cómo medimos los aerosoles?</vt:lpstr>
      <vt:lpstr>¿Cómo medimos los aerosoles?</vt:lpstr>
      <vt:lpstr>¿Cómo medimos los aerosoles?</vt:lpstr>
      <vt:lpstr>¿Dónde estudiamos los Aerosoles?</vt:lpstr>
      <vt:lpstr>¿Dónde estudiamos los Aerosoles?</vt:lpstr>
      <vt:lpstr>¿Dónde estudiamos los Aerosoles?</vt:lpstr>
      <vt:lpstr>¿Dónde estudiamos los Aerosoles?</vt:lpstr>
      <vt:lpstr>Aerosoles en la Antártida</vt:lpstr>
      <vt:lpstr>Aerosoles en la Antártida</vt:lpstr>
      <vt:lpstr>Aerosoles en la Antártida</vt:lpstr>
      <vt:lpstr>Aerosoles en la Antártida</vt:lpstr>
      <vt:lpstr>Aerosoles en la Antártida</vt:lpstr>
      <vt:lpstr>Presentación de PowerPoint</vt:lpstr>
      <vt:lpstr>Presentación de PowerPoint</vt:lpstr>
      <vt:lpstr>Presentación de PowerPoint</vt:lpstr>
      <vt:lpstr>Aerosoles en la Antártida</vt:lpstr>
      <vt:lpstr>Presentación de PowerPoint</vt:lpstr>
      <vt:lpstr>Aerosoles en la Antártida</vt:lpstr>
      <vt:lpstr>Aerosoles en la Antártida</vt:lpstr>
      <vt:lpstr>Aerosoles en la Antártida</vt:lpstr>
      <vt:lpstr>Aerosoles en la Antártida</vt:lpstr>
      <vt:lpstr>Aerosoles en la Antártida</vt:lpstr>
      <vt:lpstr>Aerosoles en la Antártida</vt:lpstr>
      <vt:lpstr>Aerosoles en la Antártida</vt:lpstr>
      <vt:lpstr>Aerosoles en la Antártida</vt:lpstr>
      <vt:lpstr>Aerosoles en la Antártida</vt:lpstr>
      <vt:lpstr>Vídeo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ramiro</dc:creator>
  <cp:lastModifiedBy>ramiro</cp:lastModifiedBy>
  <cp:revision>40</cp:revision>
  <dcterms:created xsi:type="dcterms:W3CDTF">2019-03-11T08:27:18Z</dcterms:created>
  <dcterms:modified xsi:type="dcterms:W3CDTF">2019-04-28T08:44:15Z</dcterms:modified>
</cp:coreProperties>
</file>